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57" d="100"/>
          <a:sy n="57" d="100"/>
        </p:scale>
        <p:origin x="91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11/09/2015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9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104960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87DF9870-1420-4D0D-A475-3DAF7F0E14E0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04960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6AB9134-FC5E-45BF-81A5-55630B8F8AF5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1889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39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106394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555BAB3-CCCD-4B9E-A964-DB737E52FB6B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14944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59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 Counselors should discuss the possibility of an IRS penalty with taxpayer</a:t>
            </a:r>
          </a:p>
          <a:p>
            <a:endParaRPr lang="en-US" altLang="en-US" dirty="0" smtClean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 If there is a penalty, the IRS will notify taxpayer with a letter</a:t>
            </a:r>
          </a:p>
          <a:p>
            <a:pPr>
              <a:buFontTx/>
              <a:buChar char="•"/>
            </a:pPr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106598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4CDB128-BF0F-494C-9942-0F86BE07F40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11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188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034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303F2FE-0F9E-4DEE-B7E2-D46F4432CF66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068036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8AC9DCB-16E9-4D6F-A4ED-8081192B9A74}" type="slidenum">
              <a:rPr lang="en-US" altLang="en-US"/>
              <a:pPr algn="r" eaLnBrk="1" hangingPunct="1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10680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803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7788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082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E9CF1D34-0598-4260-A787-93D86A504908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070084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EBEA71D-B3E2-4C30-A232-1904C2BE5AF0}" type="slidenum">
              <a:rPr lang="en-US" altLang="en-US"/>
              <a:pPr algn="r" eaLnBrk="1" hangingPunct="1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10700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00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Options for determining amount of next year’s estimated tax payments:</a:t>
            </a:r>
          </a:p>
          <a:p>
            <a:pPr marL="273050" lvl="1"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Pay 90% of next year’s estimated tax liability</a:t>
            </a:r>
          </a:p>
          <a:p>
            <a:pPr marL="273050" lvl="1"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Pay 100% of current year’s tax liability (safe harbor option)</a:t>
            </a:r>
          </a:p>
          <a:p>
            <a:pPr eaLnBrk="1" hangingPunct="1"/>
            <a:endParaRPr lang="en-US" altLang="en-US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4048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13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F749B42-3A0E-4AEC-B472-B36A7AD01987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072132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45CFC1D-FE10-484C-A81E-CFE6D9EDB4B1}" type="slidenum">
              <a:rPr lang="en-US" altLang="en-US"/>
              <a:pPr algn="r" eaLnBrk="1" hangingPunct="1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10721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21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Can add form for calculating next year’s estimated taxes due and printing associated vouchers by clicking on Forms List icon &amp; typing in “1040-ES”</a:t>
            </a:r>
          </a:p>
          <a:p>
            <a:pPr>
              <a:buFontTx/>
              <a:buChar char="•"/>
            </a:pPr>
            <a:endParaRPr lang="en-US" altLang="en-US" dirty="0" smtClean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Vouchers will print out as part of print package.  Point them out to client and explain how to use them</a:t>
            </a:r>
          </a:p>
          <a:p>
            <a:pPr marL="274320" lvl="1"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Voucher for estimated tax payment due on 4/15 is on bottom of 1040-ES form.  Vouchers for estimated tax payments due on </a:t>
            </a:r>
            <a:r>
              <a:rPr lang="en-US" altLang="en-US" b="0" dirty="0" smtClean="0"/>
              <a:t>6/15, 9/15, 1/15 are on subsequent pages</a:t>
            </a:r>
            <a:endParaRPr lang="en-US" altLang="en-US" b="0" dirty="0" smtClean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endParaRPr lang="en-US" altLang="en-US" dirty="0" smtClean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Mail 4/15 estimated tax payment separately from any balance due on current year’s taxes</a:t>
            </a:r>
          </a:p>
          <a:p>
            <a:pPr lvl="1"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Include payment voucher cut</a:t>
            </a:r>
            <a:r>
              <a:rPr lang="en-US" altLang="en-US" baseline="0" dirty="0" smtClean="0">
                <a:cs typeface="Arial" panose="020B0604020202020204" pitchFamily="34" charset="0"/>
              </a:rPr>
              <a:t> from bottom of 1040-ES</a:t>
            </a:r>
            <a:endParaRPr lang="en-US" altLang="en-US" dirty="0" smtClean="0">
              <a:cs typeface="Arial" panose="020B0604020202020204" pitchFamily="34" charset="0"/>
            </a:endParaRPr>
          </a:p>
          <a:p>
            <a:pPr eaLnBrk="1" hangingPunct="1"/>
            <a:endParaRPr lang="en-US" altLang="en-US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9003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13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72BECC0-8E67-4282-9C68-2FC13A8F4E9B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072132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45CFC1D-FE10-484C-A81E-CFE6D9EDB4B1}" type="slidenum">
              <a:rPr lang="en-US" altLang="en-US"/>
              <a:pPr algn="r" eaLnBrk="1" hangingPunct="1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10721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21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The first Federal estimated tax voucher is on the bottom of the 1040-</a:t>
            </a:r>
            <a:r>
              <a:rPr lang="en-US" altLang="en-US" baseline="0" dirty="0" smtClean="0">
                <a:cs typeface="Arial" panose="020B0604020202020204" pitchFamily="34" charset="0"/>
              </a:rPr>
              <a:t>ES Worksheet.  The other 3 vouchers are on separate pages</a:t>
            </a:r>
            <a:endParaRPr lang="en-US" altLang="en-US" dirty="0" smtClean="0"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en-US" altLang="en-US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4494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13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8477F41-DF8A-4D33-92BD-F00319D0F8D0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072132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45CFC1D-FE10-484C-A81E-CFE6D9EDB4B1}" type="slidenum">
              <a:rPr lang="en-US" altLang="en-US"/>
              <a:pPr algn="r" eaLnBrk="1" hangingPunct="1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10721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21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Can add form for calculating next year’s NJ estimated taxes due and printing associated vouchers by clicking on Forms List icon &amp; typing in “NJ Estimated</a:t>
            </a:r>
            <a:r>
              <a:rPr lang="en-US" altLang="en-US" baseline="0" dirty="0" smtClean="0">
                <a:cs typeface="Arial" panose="020B0604020202020204" pitchFamily="34" charset="0"/>
              </a:rPr>
              <a:t> Taxes.</a:t>
            </a:r>
            <a:r>
              <a:rPr lang="en-US" altLang="en-US" dirty="0" smtClean="0">
                <a:cs typeface="Arial" panose="020B0604020202020204" pitchFamily="34" charset="0"/>
              </a:rPr>
              <a:t>” (cannot type in NJ1040-ES)</a:t>
            </a:r>
          </a:p>
          <a:p>
            <a:pPr>
              <a:buFontTx/>
              <a:buNone/>
            </a:pPr>
            <a:endParaRPr lang="en-US" altLang="en-US" dirty="0" smtClean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Ways to determine</a:t>
            </a:r>
            <a:r>
              <a:rPr lang="en-US" altLang="en-US" baseline="0" dirty="0" smtClean="0">
                <a:cs typeface="Arial" panose="020B0604020202020204" pitchFamily="34" charset="0"/>
              </a:rPr>
              <a:t> how much NJ estimated taxes to pay for next year</a:t>
            </a:r>
          </a:p>
          <a:p>
            <a:pPr marL="274320" lvl="1">
              <a:buFontTx/>
              <a:buChar char="•"/>
            </a:pPr>
            <a:r>
              <a:rPr lang="en-US" altLang="en-US" baseline="0" dirty="0" smtClean="0">
                <a:cs typeface="Arial" panose="020B0604020202020204" pitchFamily="34" charset="0"/>
              </a:rPr>
              <a:t> </a:t>
            </a:r>
            <a:r>
              <a:rPr lang="en-US" altLang="en-US" dirty="0" smtClean="0">
                <a:cs typeface="Arial" panose="020B0604020202020204" pitchFamily="34" charset="0"/>
              </a:rPr>
              <a:t>Can calculate next year’s estimated tax liability on 1040-ES Lines 1-21</a:t>
            </a:r>
          </a:p>
          <a:p>
            <a:pPr marL="274320" lvl="1"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Can specify a specific amount to pay on Line 21 </a:t>
            </a:r>
          </a:p>
          <a:p>
            <a:pPr marL="274320" lvl="1"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Can use this year’s tax due as estimate for next year</a:t>
            </a:r>
          </a:p>
          <a:p>
            <a:pPr>
              <a:buFontTx/>
              <a:buChar char="•"/>
            </a:pPr>
            <a:endParaRPr lang="en-US" altLang="en-US" dirty="0" smtClean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Can apply all or part of current year’s refund to next year’s estimated tax</a:t>
            </a:r>
          </a:p>
          <a:p>
            <a:pPr lvl="1"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Can apply refund to first payment only or to equal division across all 4 payments</a:t>
            </a:r>
          </a:p>
          <a:p>
            <a:pPr lvl="1">
              <a:buFontTx/>
              <a:buChar char="•"/>
            </a:pPr>
            <a:endParaRPr lang="en-US" altLang="en-US" dirty="0" smtClean="0">
              <a:cs typeface="Arial" panose="020B0604020202020204" pitchFamily="34" charset="0"/>
            </a:endParaRPr>
          </a:p>
          <a:p>
            <a:pPr lvl="0"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Vouchers will print out as part of print package.  Point them out to client and explain how to use them</a:t>
            </a:r>
          </a:p>
          <a:p>
            <a:pPr>
              <a:buFontTx/>
              <a:buNone/>
            </a:pPr>
            <a:endParaRPr lang="en-US" altLang="en-US" dirty="0" smtClean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Mail 4/15 estimated tax payment separately from any balance due on current year’s taxes</a:t>
            </a:r>
          </a:p>
          <a:p>
            <a:pPr lvl="1">
              <a:buFontTx/>
              <a:buNone/>
            </a:pPr>
            <a:endParaRPr lang="en-US" altLang="en-US" dirty="0" smtClean="0">
              <a:cs typeface="Arial" panose="020B0604020202020204" pitchFamily="34" charset="0"/>
            </a:endParaRPr>
          </a:p>
          <a:p>
            <a:pPr eaLnBrk="1" hangingPunct="1"/>
            <a:endParaRPr lang="en-US" altLang="en-US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3684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13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53FAF76B-6593-4562-A748-1C73DD828B79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072132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45CFC1D-FE10-484C-A81E-CFE6D9EDB4B1}" type="slidenum">
              <a:rPr lang="en-US" altLang="en-US"/>
              <a:pPr algn="r" eaLnBrk="1" hangingPunct="1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10721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21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The 4 NJ estimated tax payment vouchers print on separate pages from the NJ 1040-ES Worksheet </a:t>
            </a:r>
          </a:p>
          <a:p>
            <a:pPr>
              <a:buFontTx/>
              <a:buNone/>
            </a:pPr>
            <a:endParaRPr lang="en-US" altLang="en-US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98487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178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9714C5B-1C53-4151-9158-E10B946A0537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074180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BA07DBB-1BB7-4687-A9F3-D6803414DCF1}" type="slidenum">
              <a:rPr lang="en-US" altLang="en-US"/>
              <a:pPr algn="r" eaLnBrk="1" hangingPunct="1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10741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418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6663" y="4268788"/>
            <a:ext cx="4559300" cy="4187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3038" indent="-173038" eaLnBrk="1" hangingPunct="1"/>
            <a:endParaRPr lang="en-US" altLang="en-US" sz="1000" b="1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8166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6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107622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Notes/Handouts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3DD425-208B-437E-BBD6-ED3BD893F6F4}" type="datetime1">
              <a:rPr lang="en-US" smtClean="0"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11/09/2015</a:t>
            </a:fld>
            <a:endParaRPr lang="en-US" dirty="0" smtClean="0">
              <a:ea typeface="ＭＳ Ｐゴシック" charset="-128"/>
            </a:endParaRPr>
          </a:p>
        </p:txBody>
      </p:sp>
      <p:sp>
        <p:nvSpPr>
          <p:cNvPr id="107623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131C89C-E6A8-44A0-BA79-68436ACAEE0E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19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849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91587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buFontTx/>
              <a:buChar char="•"/>
              <a:defRPr/>
            </a:pPr>
            <a:r>
              <a:rPr lang="en-US" altLang="en-US" dirty="0" smtClean="0"/>
              <a:t> If taxpayer chooses to have refund direct deposited, the routing &amp; bank account #s must be entered twice in TW to ensure accuracy</a:t>
            </a:r>
          </a:p>
          <a:p>
            <a:pPr marL="273050" lvl="1">
              <a:buFontTx/>
              <a:buChar char="•"/>
              <a:defRPr/>
            </a:pPr>
            <a:r>
              <a:rPr lang="en-US" altLang="en-US" dirty="0" smtClean="0"/>
              <a:t> Main Info screen – Bank Account section</a:t>
            </a:r>
          </a:p>
          <a:p>
            <a:pPr marL="273050" lvl="1">
              <a:buFontTx/>
              <a:buChar char="•"/>
              <a:defRPr/>
            </a:pPr>
            <a:r>
              <a:rPr lang="en-US" altLang="en-US" dirty="0" smtClean="0"/>
              <a:t> 1040 Page 2 Line 76</a:t>
            </a:r>
          </a:p>
          <a:p>
            <a:pPr marL="273050" lvl="1">
              <a:buFontTx/>
              <a:buChar char="•"/>
              <a:defRPr/>
            </a:pPr>
            <a:endParaRPr lang="en-US" alt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en-US" altLang="en-US" dirty="0" smtClean="0"/>
              <a:t> </a:t>
            </a:r>
            <a:r>
              <a:rPr lang="en-US" dirty="0" smtClean="0"/>
              <a:t>Some taxpayers want to have tax refunds directly deposited into a prepaid debit card account (some employers, like Home Depot &amp; </a:t>
            </a:r>
            <a:r>
              <a:rPr lang="en-US" dirty="0" err="1" smtClean="0"/>
              <a:t>Walmart</a:t>
            </a:r>
            <a:r>
              <a:rPr lang="en-US" dirty="0" smtClean="0"/>
              <a:t> are using these cards for payroll). </a:t>
            </a:r>
          </a:p>
          <a:p>
            <a:pPr marL="274320" lvl="1">
              <a:buFont typeface="Arial" pitchFamily="34" charset="0"/>
              <a:buChar char="•"/>
              <a:defRPr/>
            </a:pPr>
            <a:r>
              <a:rPr lang="en-US" dirty="0" smtClean="0"/>
              <a:t> Clients must check to ensure that their accounts accept direct deposit</a:t>
            </a:r>
            <a:endParaRPr lang="en-US" sz="1100" dirty="0" smtClean="0"/>
          </a:p>
          <a:p>
            <a:pPr marL="274320" lvl="1">
              <a:buFont typeface="Arial" pitchFamily="34" charset="0"/>
              <a:buChar char="•"/>
              <a:defRPr/>
            </a:pPr>
            <a:r>
              <a:rPr lang="en-US" dirty="0" smtClean="0"/>
              <a:t> Client must have official documentation showing routing &amp; account numbers for this account.  Do not accept verbal info or numbers written on a piece of paper.  The number imprinted on the card </a:t>
            </a:r>
            <a:r>
              <a:rPr lang="en-US" b="1" dirty="0" smtClean="0"/>
              <a:t>is not</a:t>
            </a:r>
            <a:r>
              <a:rPr lang="en-US" dirty="0" smtClean="0"/>
              <a:t> the same as the account number </a:t>
            </a:r>
            <a:endParaRPr lang="en-US" altLang="en-US" dirty="0" smtClean="0"/>
          </a:p>
          <a:p>
            <a:pPr marL="273050" lvl="1">
              <a:defRPr/>
            </a:pPr>
            <a:endParaRPr lang="en-US" altLang="en-US" dirty="0" smtClean="0"/>
          </a:p>
        </p:txBody>
      </p:sp>
      <p:sp>
        <p:nvSpPr>
          <p:cNvPr id="105165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95B4D4F8-FF94-4329-972B-A0158F0C7B79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05165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F5C822F0-E4C2-4CC7-BE5C-C0973D444B83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3442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8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Char char="•"/>
            </a:pPr>
            <a:r>
              <a:rPr lang="en-US" altLang="en-US" smtClean="0"/>
              <a:t> We may see more situations like option 2 since we are e-filing the NJ return to claim the $50 property tax credit even if the taxpayer is under the filing threshold for both Federal and State.  E-file both Federal &amp; NJ returns</a:t>
            </a:r>
          </a:p>
        </p:txBody>
      </p:sp>
      <p:sp>
        <p:nvSpPr>
          <p:cNvPr id="1015812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F4259846-380D-46CF-95F6-994333368909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11/09/2015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38950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8C4FD5-6D17-4D3F-86E0-B032AFCA9342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20</a:t>
            </a:fld>
            <a:endParaRPr lang="en-US" altLang="en-US" sz="1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9814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0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015812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1E971120-7C87-42D6-A015-829AE8AB7BEF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11/09/2015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4099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F94DCAE-E933-4A66-89EF-F88B1702D815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21</a:t>
            </a:fld>
            <a:endParaRPr lang="en-US" altLang="en-US" sz="1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5450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3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015812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D52E12A-03B1-4F86-B379-C6F16DAA2CC3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11/09/2015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43046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C638EA6-8AEC-4631-84E2-EA10E2D4E996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22</a:t>
            </a:fld>
            <a:endParaRPr lang="en-US" altLang="en-US" sz="1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3226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50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Char char="•"/>
            </a:pPr>
            <a:r>
              <a:rPr lang="en-US" altLang="en-US" dirty="0" smtClean="0"/>
              <a:t> If there</a:t>
            </a:r>
            <a:r>
              <a:rPr lang="en-US" altLang="en-US" baseline="0" dirty="0" smtClean="0"/>
              <a:t> is a balance due for Federal, but a refund due for NJ, use “Check here if you want the state refund deposited in a different account” option under Direct Deposit section</a:t>
            </a:r>
            <a:endParaRPr lang="en-US" altLang="en-US" dirty="0" smtClean="0"/>
          </a:p>
        </p:txBody>
      </p:sp>
      <p:sp>
        <p:nvSpPr>
          <p:cNvPr id="1015812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9690A20D-C5CF-48A0-AAB0-D83AA396ED5C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11/09/2015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45094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54DD9B2-C445-40EF-B354-BCD46C889DEF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23</a:t>
            </a:fld>
            <a:endParaRPr lang="en-US" altLang="en-US" sz="1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2764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7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015812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3C2C7C1-E701-44E2-90D5-734655490673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11/09/2015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47142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EA6E98F-2904-411A-82B8-F2F15229A8BE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24</a:t>
            </a:fld>
            <a:endParaRPr lang="en-US" altLang="en-US" sz="14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728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4547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/>
          <a:lstStyle/>
          <a:p>
            <a:pPr>
              <a:buFontTx/>
              <a:buChar char="•"/>
              <a:defRPr/>
            </a:pPr>
            <a:r>
              <a:rPr lang="en-US" dirty="0" smtClean="0"/>
              <a:t> For direct deposit of a refund, counselor must enter bank routing # &amp; account # under Bank Account section of Main Info screen</a:t>
            </a:r>
          </a:p>
          <a:p>
            <a:pPr marL="273050" lvl="1">
              <a:buFontTx/>
              <a:buChar char="•"/>
              <a:defRPr/>
            </a:pPr>
            <a:r>
              <a:rPr lang="en-US" dirty="0" smtClean="0"/>
              <a:t> Routing # is 9 digits; should be taken from actual check, not deposit ticket</a:t>
            </a:r>
          </a:p>
          <a:p>
            <a:pPr marL="273050" lvl="1">
              <a:buFontTx/>
              <a:buChar char="•"/>
              <a:defRPr/>
            </a:pPr>
            <a:r>
              <a:rPr lang="en-US" dirty="0" smtClean="0"/>
              <a:t> Bank account # should be entered exactly as shown on check, not including the check #</a:t>
            </a:r>
          </a:p>
          <a:p>
            <a:pPr marL="273050" lvl="1">
              <a:buFontTx/>
              <a:buChar char="•"/>
              <a:defRPr/>
            </a:pPr>
            <a:endParaRPr lang="en-US" dirty="0" smtClean="0"/>
          </a:p>
          <a:p>
            <a:pPr indent="-184150">
              <a:buFontTx/>
              <a:buChar char="•"/>
              <a:defRPr/>
            </a:pPr>
            <a:r>
              <a:rPr lang="en-US" dirty="0" smtClean="0"/>
              <a:t>Entering an invalid RTN will result in a 4-6 week delay</a:t>
            </a:r>
          </a:p>
          <a:p>
            <a:pPr indent="-184150">
              <a:buFontTx/>
              <a:buChar char="•"/>
              <a:defRPr/>
            </a:pPr>
            <a:r>
              <a:rPr lang="en-US" dirty="0" smtClean="0"/>
              <a:t>New:  If bank account number is not taken directly from a check, taxpayer must initial on paper tax return to confirm accuracy</a:t>
            </a:r>
          </a:p>
        </p:txBody>
      </p:sp>
      <p:sp>
        <p:nvSpPr>
          <p:cNvPr id="105370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8A4858E-8F18-4502-8020-FE227FF5F137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05370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48F0BD4-B46D-4CD6-AAB4-BEA6FD687568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363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5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Routing &amp; bank account #s should be entered the exact same way as on Main Info screen</a:t>
            </a:r>
          </a:p>
          <a:p>
            <a:endParaRPr lang="en-US" altLang="en-US" dirty="0" smtClean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Also indicate whether this bank account is a savings or checking account</a:t>
            </a:r>
          </a:p>
          <a:p>
            <a:endParaRPr lang="en-US" altLang="en-US" dirty="0" smtClean="0">
              <a:cs typeface="Arial" panose="020B0604020202020204" pitchFamily="34" charset="0"/>
            </a:endParaRPr>
          </a:p>
        </p:txBody>
      </p:sp>
      <p:sp>
        <p:nvSpPr>
          <p:cNvPr id="105574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BFB309-8144-4E30-B71A-AC672E665F94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05575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C301CA1-5EA9-4F18-8449-9C9F9A3D932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044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7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105779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4CB3AC0-1951-40BF-BD2D-A8D56D0542E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598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7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cs typeface="Arial" panose="020B0604020202020204" pitchFamily="34" charset="0"/>
            </a:endParaRPr>
          </a:p>
        </p:txBody>
      </p:sp>
      <p:sp>
        <p:nvSpPr>
          <p:cNvPr id="105779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4CB3AC0-1951-40BF-BD2D-A8D56D0542E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3155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3939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buFontTx/>
              <a:buChar char="•"/>
              <a:defRPr/>
            </a:pPr>
            <a:r>
              <a:rPr lang="en-US" dirty="0" smtClean="0"/>
              <a:t> Can complete</a:t>
            </a:r>
            <a:r>
              <a:rPr lang="en-US" baseline="0" dirty="0" smtClean="0"/>
              <a:t> 1040-ES</a:t>
            </a:r>
            <a:r>
              <a:rPr lang="en-US" dirty="0" smtClean="0"/>
              <a:t> Estimated Tax Worksheet to figure out taxpayer’s estimated tax liability for next year</a:t>
            </a:r>
          </a:p>
          <a:p>
            <a:pPr>
              <a:buFontTx/>
              <a:buNone/>
              <a:defRPr/>
            </a:pPr>
            <a:r>
              <a:rPr lang="en-US" dirty="0" smtClean="0"/>
              <a:t>   OR</a:t>
            </a:r>
          </a:p>
          <a:p>
            <a:pPr>
              <a:buFontTx/>
              <a:buChar char="•"/>
              <a:defRPr/>
            </a:pPr>
            <a:r>
              <a:rPr lang="en-US" baseline="0" dirty="0" smtClean="0"/>
              <a:t> </a:t>
            </a:r>
            <a:r>
              <a:rPr lang="en-US" dirty="0" smtClean="0"/>
              <a:t>Can enter a specified amount</a:t>
            </a:r>
            <a:r>
              <a:rPr lang="en-US" baseline="0" dirty="0" smtClean="0"/>
              <a:t> that taxpayer wishes to pay in estimated taxes for next year under Line 16</a:t>
            </a:r>
          </a:p>
          <a:p>
            <a:pPr>
              <a:buFontTx/>
              <a:buChar char="•"/>
              <a:defRPr/>
            </a:pPr>
            <a:endParaRPr lang="en-US" baseline="0" dirty="0" smtClean="0"/>
          </a:p>
          <a:p>
            <a:pPr>
              <a:buFontTx/>
              <a:buChar char="•"/>
              <a:defRPr/>
            </a:pPr>
            <a:r>
              <a:rPr lang="en-US" baseline="0" dirty="0" smtClean="0"/>
              <a:t> </a:t>
            </a:r>
            <a:r>
              <a:rPr lang="en-US" baseline="0" dirty="0" err="1" smtClean="0"/>
              <a:t>TaxWise</a:t>
            </a:r>
            <a:r>
              <a:rPr lang="en-US" baseline="0" dirty="0" smtClean="0"/>
              <a:t> will split the estimated taxes into 4 payments on the Amount line under the 4 Payment due dates at the bottom of the screen</a:t>
            </a:r>
          </a:p>
          <a:p>
            <a:pPr>
              <a:buFontTx/>
              <a:buChar char="•"/>
              <a:defRPr/>
            </a:pPr>
            <a:endParaRPr lang="en-US" baseline="0" dirty="0" smtClean="0"/>
          </a:p>
          <a:p>
            <a:pPr>
              <a:buFontTx/>
              <a:buChar char="•"/>
              <a:defRPr/>
            </a:pPr>
            <a:r>
              <a:rPr lang="en-US" baseline="0" dirty="0" smtClean="0"/>
              <a:t> Can choose to apply refund to first installment only of estimated taxes for next year or to all estimated tax payments</a:t>
            </a:r>
          </a:p>
          <a:p>
            <a:pPr>
              <a:buFontTx/>
              <a:buChar char="•"/>
              <a:defRPr/>
            </a:pPr>
            <a:endParaRPr lang="en-US" baseline="0" dirty="0" smtClean="0"/>
          </a:p>
          <a:p>
            <a:pPr>
              <a:buFontTx/>
              <a:buChar char="•"/>
              <a:defRPr/>
            </a:pPr>
            <a:r>
              <a:rPr lang="en-US" baseline="0" dirty="0" smtClean="0"/>
              <a:t> </a:t>
            </a:r>
            <a:r>
              <a:rPr lang="en-US" baseline="0" dirty="0" err="1" smtClean="0"/>
              <a:t>TaxWise</a:t>
            </a:r>
            <a:r>
              <a:rPr lang="en-US" baseline="0" dirty="0" smtClean="0"/>
              <a:t> transfers total amount of refund to be applied to next year’s estimated taxes to 1040 Line 77  </a:t>
            </a:r>
            <a:r>
              <a:rPr lang="en-US" dirty="0" smtClean="0"/>
              <a:t>  </a:t>
            </a:r>
          </a:p>
        </p:txBody>
      </p:sp>
      <p:sp>
        <p:nvSpPr>
          <p:cNvPr id="10598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5C1B400-D25F-4DDF-9916-0C093635E214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05984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6F01736-ED68-4458-BD68-4267CFFA2C0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329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3939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buFontTx/>
              <a:buChar char="•"/>
              <a:defRPr/>
            </a:pPr>
            <a:r>
              <a:rPr lang="en-US" dirty="0" smtClean="0"/>
              <a:t> </a:t>
            </a:r>
            <a:r>
              <a:rPr lang="en-US" baseline="0" dirty="0" err="1" smtClean="0"/>
              <a:t>TaxWise</a:t>
            </a:r>
            <a:r>
              <a:rPr lang="en-US" baseline="0" dirty="0" smtClean="0"/>
              <a:t> transfers total amount of refund to be applied to next year’s estimated taxes from 1040-ES </a:t>
            </a:r>
            <a:endParaRPr lang="en-US" dirty="0" smtClean="0"/>
          </a:p>
        </p:txBody>
      </p:sp>
      <p:sp>
        <p:nvSpPr>
          <p:cNvPr id="10598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AEB9BBB-03B2-4985-99F5-38C218D97318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05984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6F01736-ED68-4458-BD68-4267CFFA2C0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5661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1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Taxpayer’s refund amount may be decreased by the IRS due to the items listed here</a:t>
            </a:r>
          </a:p>
          <a:p>
            <a:endParaRPr lang="en-US" altLang="en-US" dirty="0" smtClean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 This occurs once the tax return is filed &amp; may or may not be expected by taxpayer.  Counselor would not be aware of these items</a:t>
            </a:r>
          </a:p>
        </p:txBody>
      </p:sp>
      <p:sp>
        <p:nvSpPr>
          <p:cNvPr id="1061892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59BF80A-3B4F-4A48-8B70-9E7026D18AA2}" type="datetime1">
              <a:rPr lang="en-US" smtClean="0"/>
              <a:pPr>
                <a:defRPr/>
              </a:pPr>
              <a:t>11/09/2015</a:t>
            </a:fld>
            <a:endParaRPr lang="en-US" dirty="0"/>
          </a:p>
        </p:txBody>
      </p:sp>
      <p:sp>
        <p:nvSpPr>
          <p:cNvPr id="1061894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34AFD83-F7C0-4FEE-BF29-3AFF75640C72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9</a:t>
            </a:fld>
            <a:endParaRPr lang="en-US" alt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390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 smtClean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 smtClean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 smtClean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2014-09-17</a:t>
            </a:r>
            <a:endParaRPr lang="en-US"/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My Footer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mtClean="0"/>
              <a:t>Refund / Amount Owed</a:t>
            </a:r>
          </a:p>
        </p:txBody>
      </p:sp>
      <p:sp>
        <p:nvSpPr>
          <p:cNvPr id="104857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Pub 4012 Tab K</a:t>
            </a:r>
          </a:p>
          <a:p>
            <a:r>
              <a:rPr lang="en-US" altLang="en-US" dirty="0" smtClean="0"/>
              <a:t>(Federal 1040-Lines 75-79)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5049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Amount Owed:  </a:t>
            </a:r>
            <a:br>
              <a:rPr lang="en-US" altLang="en-US" dirty="0" smtClean="0"/>
            </a:br>
            <a:r>
              <a:rPr lang="en-US" altLang="en-US" dirty="0" smtClean="0"/>
              <a:t>Payment Options</a:t>
            </a:r>
          </a:p>
        </p:txBody>
      </p:sp>
      <p:sp>
        <p:nvSpPr>
          <p:cNvPr id="1062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 smtClean="0"/>
              <a:t>Check or money order - use 1040V voucher</a:t>
            </a:r>
          </a:p>
          <a:p>
            <a:r>
              <a:rPr lang="en-US" altLang="en-US" dirty="0" smtClean="0"/>
              <a:t>Electronic funds transfer - use ACH form</a:t>
            </a:r>
          </a:p>
          <a:p>
            <a:pPr lvl="1"/>
            <a:r>
              <a:rPr lang="en-US" altLang="en-US" dirty="0" smtClean="0"/>
              <a:t>File return immediately &amp; specify date for transfer</a:t>
            </a:r>
          </a:p>
          <a:p>
            <a:r>
              <a:rPr lang="en-US" altLang="en-US" dirty="0" smtClean="0"/>
              <a:t>Credit card (additional fee) </a:t>
            </a:r>
          </a:p>
          <a:p>
            <a:r>
              <a:rPr lang="en-US" altLang="en-US" dirty="0" smtClean="0"/>
              <a:t>Installment payments (must arrange with IRS)</a:t>
            </a:r>
          </a:p>
          <a:p>
            <a:pPr lvl="1"/>
            <a:r>
              <a:rPr lang="en-US" altLang="en-US" dirty="0" smtClean="0"/>
              <a:t>Use Form 9465</a:t>
            </a:r>
          </a:p>
          <a:p>
            <a:pPr lvl="1"/>
            <a:r>
              <a:rPr lang="en-US" altLang="en-US" dirty="0" smtClean="0"/>
              <a:t>Interest &amp; penalties apply</a:t>
            </a:r>
          </a:p>
          <a:p>
            <a:r>
              <a:rPr lang="en-US" altLang="en-US" dirty="0" smtClean="0"/>
              <a:t>Taxpayer can request 60-120 day deferment but interest &amp; penalties still apply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44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Tax Penalty for </a:t>
            </a:r>
            <a:br>
              <a:rPr lang="en-US" altLang="en-US" smtClean="0"/>
            </a:br>
            <a:r>
              <a:rPr lang="en-US" altLang="en-US" smtClean="0"/>
              <a:t>Underpayment of Taxes</a:t>
            </a:r>
            <a:endParaRPr lang="en-US" altLang="en-US" dirty="0" smtClean="0"/>
          </a:p>
        </p:txBody>
      </p:sp>
      <p:sp>
        <p:nvSpPr>
          <p:cNvPr id="1064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Penalty will NOT be automatically calculated by TW </a:t>
            </a:r>
          </a:p>
          <a:p>
            <a:r>
              <a:rPr lang="en-US" altLang="en-US" dirty="0" smtClean="0"/>
              <a:t>If it looks like taxpayer will owe penalty (e.g. -  owed an amount greater than $1,000 (Federal) /$400 (NJ), then alert taxpayer that they may receive a letter from IRS or NJ</a:t>
            </a:r>
          </a:p>
          <a:p>
            <a:pPr lvl="1"/>
            <a:r>
              <a:rPr lang="en-US" altLang="en-US" dirty="0" smtClean="0"/>
              <a:t>Make a note that alert was given to taxpayer in Intake/Interview sheet notes section &amp; in Taxpayer Diary</a:t>
            </a:r>
          </a:p>
          <a:p>
            <a:pPr lvl="2"/>
            <a:endParaRPr lang="en-US" altLang="en-US" dirty="0" smtClean="0"/>
          </a:p>
        </p:txBody>
      </p:sp>
      <p:pic>
        <p:nvPicPr>
          <p:cNvPr id="6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788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Conditions When Estimated Tax Payments are Required for Next Year</a:t>
            </a:r>
            <a:endParaRPr lang="en-US" altLang="en-US" dirty="0" smtClean="0"/>
          </a:p>
        </p:txBody>
      </p:sp>
      <p:sp>
        <p:nvSpPr>
          <p:cNvPr id="1067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en-US" dirty="0" smtClean="0"/>
              <a:t>Taxpayer tax liability in current year more than what was withheld &amp;/or paid in advance </a:t>
            </a:r>
            <a:r>
              <a:rPr lang="en-US" altLang="en-US" b="1" dirty="0" smtClean="0"/>
              <a:t>AND</a:t>
            </a:r>
          </a:p>
          <a:p>
            <a:r>
              <a:rPr lang="en-US" altLang="en-US" dirty="0" smtClean="0"/>
              <a:t>Taxpayer expects to owe for next year more than $1,000 (Federal)/$400 (NJ) after subtracting tax withheld &amp; tax credits from tax liability </a:t>
            </a:r>
            <a:r>
              <a:rPr lang="en-US" altLang="en-US" b="1" dirty="0" smtClean="0"/>
              <a:t>AND</a:t>
            </a:r>
          </a:p>
          <a:p>
            <a:r>
              <a:rPr lang="en-US" altLang="en-US" dirty="0" smtClean="0"/>
              <a:t>Taxpayer expects next year’s tax withheld to be less than:</a:t>
            </a:r>
          </a:p>
          <a:p>
            <a:pPr lvl="1"/>
            <a:r>
              <a:rPr lang="en-US" altLang="en-US" dirty="0" smtClean="0"/>
              <a:t>90% of the tax liability on next year’s return, or</a:t>
            </a:r>
          </a:p>
          <a:p>
            <a:pPr lvl="1"/>
            <a:r>
              <a:rPr lang="en-US" altLang="en-US" dirty="0" smtClean="0"/>
              <a:t>100% of tax liability shown on current year’s return</a:t>
            </a:r>
          </a:p>
          <a:p>
            <a:r>
              <a:rPr lang="en-US" altLang="en-US" dirty="0" smtClean="0"/>
              <a:t>Estimated taxes required if taxpayer is self-employed</a:t>
            </a:r>
          </a:p>
        </p:txBody>
      </p:sp>
      <p:pic>
        <p:nvPicPr>
          <p:cNvPr id="6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8830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Form 1040-ES for </a:t>
            </a:r>
            <a:br>
              <a:rPr lang="en-US" altLang="en-US" dirty="0" smtClean="0"/>
            </a:br>
            <a:r>
              <a:rPr lang="en-US" altLang="en-US" dirty="0" smtClean="0"/>
              <a:t>Federal Estimated Taxes</a:t>
            </a:r>
          </a:p>
        </p:txBody>
      </p:sp>
      <p:sp>
        <p:nvSpPr>
          <p:cNvPr id="106905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534400" cy="4800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Add Form 1040-ES Estimated Taxes Worksheet using Forms icon</a:t>
            </a:r>
            <a:endParaRPr lang="en-US" altLang="en-US" dirty="0" smtClean="0"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dirty="0" smtClean="0">
                <a:cs typeface="Arial" panose="020B0604020202020204" pitchFamily="34" charset="0"/>
              </a:rPr>
              <a:t>Determine how much estimated taxes to pay for next year using one of following methods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cs typeface="Arial" panose="020B0604020202020204" pitchFamily="34" charset="0"/>
              </a:rPr>
              <a:t> </a:t>
            </a:r>
            <a:r>
              <a:rPr lang="en-US" altLang="en-US" dirty="0" smtClean="0"/>
              <a:t>Calculate an estimate of next year’s tax liability(Lines 1-16)</a:t>
            </a:r>
            <a:endParaRPr lang="en-US" altLang="en-US" b="1" dirty="0" smtClean="0"/>
          </a:p>
          <a:p>
            <a:pPr marL="1130300" lvl="3"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Pay 90% of next year’s estimated tax liability </a:t>
            </a:r>
          </a:p>
          <a:p>
            <a:pPr marL="1130300" lvl="3">
              <a:buFontTx/>
              <a:buChar char="•"/>
            </a:pPr>
            <a:r>
              <a:rPr lang="en-US" altLang="en-US" dirty="0" smtClean="0">
                <a:cs typeface="Arial" panose="020B0604020202020204" pitchFamily="34" charset="0"/>
              </a:rPr>
              <a:t>Pay 100% of current year’s tax liability (safe harbor option)</a:t>
            </a:r>
            <a:r>
              <a:rPr lang="en-US" altLang="en-US" dirty="0" smtClean="0"/>
              <a:t> </a:t>
            </a:r>
            <a:r>
              <a:rPr lang="en-US" altLang="en-US" b="1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Enter a specific amount to pay on Line 16  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4 vouchers will print for submittal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Checks are made payable to US Treasury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 Estimated tax payments are due on 4/15, 6/15, 9/15 of next tax year &amp; 1/15 of following tax year</a:t>
            </a:r>
          </a:p>
        </p:txBody>
      </p:sp>
      <p:pic>
        <p:nvPicPr>
          <p:cNvPr id="6" name="Picture 5" descr="NJ TaxWise" title="NJ TaxWis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800"/>
            <a:ext cx="612648" cy="34461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765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TW Form 1040-ES  Federal Estimated Taxes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20588" t="11637" r="2941"/>
          <a:stretch>
            <a:fillRect/>
          </a:stretch>
        </p:blipFill>
        <p:spPr bwMode="auto">
          <a:xfrm>
            <a:off x="609600" y="1600200"/>
            <a:ext cx="7848600" cy="4547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981200" y="1905000"/>
            <a:ext cx="264687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 smtClean="0">
                <a:latin typeface="Arial" charset="0"/>
              </a:rPr>
              <a:t>Specify </a:t>
            </a:r>
            <a:r>
              <a:rPr lang="en-US" b="1" dirty="0">
                <a:latin typeface="Arial" charset="0"/>
              </a:rPr>
              <a:t>amount to pay</a:t>
            </a: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6629400" y="1905000"/>
            <a:ext cx="9144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0" y="4191000"/>
            <a:ext cx="3659188" cy="3698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Estimated tax payment voucher</a:t>
            </a:r>
          </a:p>
        </p:txBody>
      </p:sp>
      <p:pic>
        <p:nvPicPr>
          <p:cNvPr id="14" name="Picture 13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cxnSp>
        <p:nvCxnSpPr>
          <p:cNvPr id="13" name="Straight Arrow Connector 12"/>
          <p:cNvCxnSpPr>
            <a:stCxn id="7" idx="3"/>
            <a:endCxn id="8" idx="2"/>
          </p:cNvCxnSpPr>
          <p:nvPr/>
        </p:nvCxnSpPr>
        <p:spPr bwMode="auto">
          <a:xfrm>
            <a:off x="4628078" y="2089666"/>
            <a:ext cx="2001322" cy="583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897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TW Form 1040-ES Estimated Taxes Voucher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4000"/>
            <a:ext cx="8077200" cy="441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0600"/>
            <a:ext cx="612648" cy="344615"/>
          </a:xfrm>
          <a:prstGeom prst="rect">
            <a:avLst/>
          </a:prstGeom>
        </p:spPr>
      </p:pic>
      <p:pic>
        <p:nvPicPr>
          <p:cNvPr id="17" name="Picture 2" descr="NJ NJ" title="NJ NJ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3048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842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76400"/>
            <a:ext cx="8077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1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TW Form NJ 1040-ES Estimated Taxes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57600" y="2362200"/>
            <a:ext cx="264687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 smtClean="0">
                <a:latin typeface="Arial" charset="0"/>
              </a:rPr>
              <a:t>Specify </a:t>
            </a:r>
            <a:r>
              <a:rPr lang="en-US" b="1" dirty="0">
                <a:latin typeface="Arial" charset="0"/>
              </a:rPr>
              <a:t>amount to pay</a:t>
            </a: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6629400" y="2286000"/>
            <a:ext cx="9144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3581400"/>
            <a:ext cx="6417141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</a:rPr>
              <a:t>Apply </a:t>
            </a:r>
            <a:r>
              <a:rPr lang="en-US" b="1" dirty="0" smtClean="0">
                <a:latin typeface="Arial" charset="0"/>
              </a:rPr>
              <a:t>current year’s </a:t>
            </a:r>
            <a:r>
              <a:rPr lang="en-US" b="1" dirty="0">
                <a:latin typeface="Arial" charset="0"/>
              </a:rPr>
              <a:t>refund to </a:t>
            </a:r>
            <a:r>
              <a:rPr lang="en-US" b="1" dirty="0" smtClean="0">
                <a:latin typeface="Arial" charset="0"/>
              </a:rPr>
              <a:t>nest year’s </a:t>
            </a:r>
            <a:r>
              <a:rPr lang="en-US" b="1" dirty="0">
                <a:latin typeface="Arial" charset="0"/>
              </a:rPr>
              <a:t>estimated tax</a:t>
            </a:r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457200" y="2731532"/>
            <a:ext cx="8153400" cy="84986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" y="5943600"/>
            <a:ext cx="8174033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 smtClean="0">
                <a:latin typeface="Arial" charset="0"/>
              </a:rPr>
              <a:t>Breakdown of 4 payments due, amount applied from current year refund,</a:t>
            </a:r>
          </a:p>
          <a:p>
            <a:pPr eaLnBrk="1" hangingPunct="1">
              <a:defRPr/>
            </a:pPr>
            <a:r>
              <a:rPr lang="en-US" b="1" dirty="0" smtClean="0">
                <a:latin typeface="Arial" charset="0"/>
              </a:rPr>
              <a:t>and balance still due to be paid </a:t>
            </a:r>
            <a:endParaRPr lang="en-US" b="1" dirty="0"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33800" y="1143000"/>
            <a:ext cx="5173211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Use current year tax as estimate for next year</a:t>
            </a:r>
            <a:endParaRPr lang="en-US" b="1" dirty="0"/>
          </a:p>
        </p:txBody>
      </p:sp>
      <p:sp>
        <p:nvSpPr>
          <p:cNvPr id="17" name="Oval 4"/>
          <p:cNvSpPr>
            <a:spLocks noChangeArrowheads="1"/>
          </p:cNvSpPr>
          <p:nvPr/>
        </p:nvSpPr>
        <p:spPr bwMode="auto">
          <a:xfrm>
            <a:off x="4114800" y="1524000"/>
            <a:ext cx="2895600" cy="533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Picture 18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0600"/>
            <a:ext cx="612648" cy="344615"/>
          </a:xfrm>
          <a:prstGeom prst="rect">
            <a:avLst/>
          </a:prstGeom>
        </p:spPr>
      </p:pic>
      <p:pic>
        <p:nvPicPr>
          <p:cNvPr id="20" name="Picture 2" descr="NJ NJ" title="NJ NJ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286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247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 autoUpdateAnimBg="0"/>
      <p:bldP spid="11" grpId="0" animBg="1" autoUpdateAnimBg="0"/>
      <p:bldP spid="17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TW Form NJ 1040-</a:t>
            </a:r>
            <a:br>
              <a:rPr lang="en-US" altLang="en-US" dirty="0" smtClean="0"/>
            </a:br>
            <a:r>
              <a:rPr lang="en-US" altLang="en-US" dirty="0" smtClean="0"/>
              <a:t>ES Estimated Taxes Vouchers</a:t>
            </a:r>
          </a:p>
        </p:txBody>
      </p:sp>
      <p:pic>
        <p:nvPicPr>
          <p:cNvPr id="14" name="Picture 13" descr="NJ TaxWise" title="NJ TaxWis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0600"/>
            <a:ext cx="612648" cy="344615"/>
          </a:xfrm>
          <a:prstGeom prst="rect">
            <a:avLst/>
          </a:prstGeom>
        </p:spPr>
      </p:pic>
      <p:pic>
        <p:nvPicPr>
          <p:cNvPr id="17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3048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1676400"/>
            <a:ext cx="8077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801407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3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Form W-4 &amp; W-4P -</a:t>
            </a:r>
            <a:br>
              <a:rPr lang="en-US" altLang="en-US" smtClean="0"/>
            </a:br>
            <a:r>
              <a:rPr lang="en-US" altLang="en-US" smtClean="0"/>
              <a:t>Employee Withholding Allowance</a:t>
            </a:r>
          </a:p>
        </p:txBody>
      </p:sp>
      <p:sp>
        <p:nvSpPr>
          <p:cNvPr id="1073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Complete Form W-4 so that employer can withhold the correct Federal income tax from pay</a:t>
            </a:r>
          </a:p>
          <a:p>
            <a:pPr lvl="1"/>
            <a:r>
              <a:rPr lang="en-US" altLang="en-US" smtClean="0"/>
              <a:t>Used if significant current year refund or balance due</a:t>
            </a:r>
          </a:p>
          <a:p>
            <a:r>
              <a:rPr lang="en-US" altLang="en-US" smtClean="0"/>
              <a:t>Complete Form W-4P for withholdings from pension or annuity</a:t>
            </a:r>
          </a:p>
          <a:p>
            <a:pPr lvl="1"/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9486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If Taxpayer Cannot Pay?</a:t>
            </a:r>
          </a:p>
        </p:txBody>
      </p:sp>
      <p:sp>
        <p:nvSpPr>
          <p:cNvPr id="10752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mtClean="0"/>
              <a:t>Pay in full within 60 or 120 days with no fee, but interest &amp; penalty will be charged on payments after due date</a:t>
            </a:r>
          </a:p>
          <a:p>
            <a:r>
              <a:rPr lang="en-US" altLang="en-US" smtClean="0"/>
              <a:t>Apply to make monthly installments using Form 9465 Installment Agreement Request</a:t>
            </a:r>
          </a:p>
          <a:p>
            <a:pPr lvl="1"/>
            <a:r>
              <a:rPr lang="en-US" altLang="en-US" smtClean="0"/>
              <a:t>Fee charged if granted; also interest &amp; penalty</a:t>
            </a:r>
          </a:p>
          <a:p>
            <a:r>
              <a:rPr lang="en-US" altLang="en-US" smtClean="0"/>
              <a:t>Use credit card to pay</a:t>
            </a:r>
          </a:p>
          <a:p>
            <a:pPr lvl="1"/>
            <a:r>
              <a:rPr lang="en-US" altLang="en-US" smtClean="0"/>
              <a:t>American Express, Discover, MasterCard, Visa</a:t>
            </a:r>
          </a:p>
          <a:p>
            <a:pPr lvl="1"/>
            <a:r>
              <a:rPr lang="en-US" altLang="en-US" smtClean="0"/>
              <a:t>Convenience fee charged by service providers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192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Federal Refund Options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305800" cy="4724400"/>
          </a:xfrm>
        </p:spPr>
        <p:txBody>
          <a:bodyPr>
            <a:normAutofit fontScale="70000" lnSpcReduction="20000"/>
          </a:bodyPr>
          <a:lstStyle/>
          <a:p>
            <a:r>
              <a:rPr lang="en-US" sz="4000" dirty="0" smtClean="0"/>
              <a:t>Refund by check - no action needed</a:t>
            </a:r>
          </a:p>
          <a:p>
            <a:r>
              <a:rPr lang="en-US" sz="4000" dirty="0" smtClean="0"/>
              <a:t>Refund via direct deposit – enter account info twice in TW</a:t>
            </a:r>
          </a:p>
          <a:p>
            <a:pPr lvl="1"/>
            <a:r>
              <a:rPr lang="en-US" sz="4000" dirty="0" smtClean="0"/>
              <a:t>Faster &amp; safer</a:t>
            </a:r>
          </a:p>
          <a:p>
            <a:pPr lvl="1"/>
            <a:r>
              <a:rPr lang="en-US" sz="4000" dirty="0" smtClean="0"/>
              <a:t>Specify account type</a:t>
            </a:r>
          </a:p>
          <a:p>
            <a:pPr lvl="1"/>
            <a:r>
              <a:rPr lang="en-US" sz="4000" dirty="0" smtClean="0"/>
              <a:t>Enter both routing &amp; bank account #s</a:t>
            </a:r>
          </a:p>
          <a:p>
            <a:pPr lvl="1"/>
            <a:r>
              <a:rPr lang="en-US" sz="4000" dirty="0" smtClean="0"/>
              <a:t>To split between 2 or 3 accounts, use Form 8888 </a:t>
            </a:r>
            <a:r>
              <a:rPr lang="en-US" sz="4000" dirty="0" smtClean="0">
                <a:solidFill>
                  <a:srgbClr val="FF0000"/>
                </a:solidFill>
              </a:rPr>
              <a:t>*</a:t>
            </a:r>
            <a:endParaRPr lang="en-US" sz="4000" dirty="0" smtClean="0"/>
          </a:p>
          <a:p>
            <a:r>
              <a:rPr lang="en-US" sz="4000" dirty="0" smtClean="0"/>
              <a:t>Use refund to purchase bonds</a:t>
            </a:r>
          </a:p>
          <a:p>
            <a:r>
              <a:rPr lang="en-US" sz="4000" dirty="0" smtClean="0"/>
              <a:t>Use refund to apply to next year’s tax liability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* </a:t>
            </a:r>
            <a:r>
              <a:rPr lang="en-US" sz="3400" dirty="0" smtClean="0">
                <a:solidFill>
                  <a:srgbClr val="FF0000"/>
                </a:solidFill>
              </a:rPr>
              <a:t>Do not enter amounts for each account until Diagnostics are run &amp; errors corrected, so that refund amount is final</a:t>
            </a:r>
          </a:p>
          <a:p>
            <a:endParaRPr lang="en-US" dirty="0" smtClean="0"/>
          </a:p>
        </p:txBody>
      </p:sp>
      <p:sp>
        <p:nvSpPr>
          <p:cNvPr id="1050629" name="Rectangle 6"/>
          <p:cNvSpPr>
            <a:spLocks noChangeArrowheads="1"/>
          </p:cNvSpPr>
          <p:nvPr/>
        </p:nvSpPr>
        <p:spPr bwMode="auto">
          <a:xfrm>
            <a:off x="4767263" y="62626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17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600" smtClean="0"/>
              <a:t>NJ Refund Due</a:t>
            </a:r>
            <a:br>
              <a:rPr lang="en-US" altLang="en-US" sz="3600" smtClean="0"/>
            </a:br>
            <a:r>
              <a:rPr lang="en-US" altLang="en-US" sz="3600" smtClean="0"/>
              <a:t>NJ Direct Deposit or Direct Debit Wkt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229600" cy="49530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dirty="0" smtClean="0"/>
              <a:t>For refund, choose 1 of 3 options under Direct Deposit section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mtClean="0"/>
              <a:t>Federal refund, </a:t>
            </a:r>
            <a:r>
              <a:rPr lang="en-US" altLang="en-US" dirty="0" smtClean="0"/>
              <a:t>NJ refund deposited to same bank account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 smtClean="0"/>
              <a:t>Do not have to enter routing &amp; bank account #s on NJ return; Federal will be transferred to NJ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dirty="0" smtClean="0"/>
              <a:t>Federal refund, NJ refund deposited to different bank account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 smtClean="0"/>
              <a:t>Also choose this option if balance due for Federal, but refund for NJ</a:t>
            </a:r>
          </a:p>
          <a:p>
            <a:pPr lvl="1">
              <a:lnSpc>
                <a:spcPct val="90000"/>
              </a:lnSpc>
              <a:defRPr/>
            </a:pPr>
            <a:endParaRPr lang="en-US" altLang="en-US" dirty="0" smtClean="0"/>
          </a:p>
          <a:p>
            <a:pPr lvl="1">
              <a:lnSpc>
                <a:spcPct val="90000"/>
              </a:lnSpc>
              <a:defRPr/>
            </a:pPr>
            <a:endParaRPr lang="en-US" altLang="en-US" dirty="0" smtClean="0"/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290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77813"/>
            <a:ext cx="8305800" cy="1143000"/>
          </a:xfrm>
        </p:spPr>
        <p:txBody>
          <a:bodyPr>
            <a:normAutofit/>
          </a:bodyPr>
          <a:lstStyle/>
          <a:p>
            <a:r>
              <a:rPr lang="en-US" altLang="en-US" sz="3400" dirty="0" smtClean="0"/>
              <a:t>NJ Refund Due </a:t>
            </a:r>
            <a:br>
              <a:rPr lang="en-US" altLang="en-US" sz="3400" dirty="0" smtClean="0"/>
            </a:br>
            <a:r>
              <a:rPr lang="en-US" altLang="en-US" sz="3400" dirty="0" smtClean="0"/>
              <a:t>NJ Direct Deposit or Direct Debit </a:t>
            </a:r>
            <a:r>
              <a:rPr lang="en-US" altLang="en-US" sz="3400" dirty="0" err="1" smtClean="0"/>
              <a:t>Wkt</a:t>
            </a:r>
            <a:endParaRPr lang="en-US" altLang="en-US" sz="3600" dirty="0" smtClean="0"/>
          </a:p>
        </p:txBody>
      </p:sp>
      <p:sp>
        <p:nvSpPr>
          <p:cNvPr id="33997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229600" cy="49530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en-US" dirty="0" smtClean="0"/>
              <a:t>Must enter routing #, bank account # &amp; type of account for the different bank account in 2 places  on NJ DD </a:t>
            </a:r>
            <a:r>
              <a:rPr lang="en-US" altLang="en-US" dirty="0" err="1" smtClean="0"/>
              <a:t>Wkt</a:t>
            </a:r>
            <a:r>
              <a:rPr lang="en-US" altLang="en-US" dirty="0" smtClean="0"/>
              <a:t>—in Bank Account Information section &amp; in Electronic Filing Only section</a:t>
            </a:r>
          </a:p>
          <a:p>
            <a:pPr>
              <a:lnSpc>
                <a:spcPct val="90000"/>
              </a:lnSpc>
            </a:pPr>
            <a:r>
              <a:rPr lang="en-US" altLang="en-US" sz="3400" dirty="0" smtClean="0"/>
              <a:t>Refund check mailed to taxpayer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3000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Must answer question about foreign bank account at bottom of screen</a:t>
            </a:r>
          </a:p>
        </p:txBody>
      </p:sp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0600"/>
            <a:ext cx="612648" cy="34461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528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600" smtClean="0"/>
              <a:t>NJ Balance Due</a:t>
            </a:r>
            <a:br>
              <a:rPr lang="en-US" altLang="en-US" sz="3600" smtClean="0"/>
            </a:br>
            <a:r>
              <a:rPr lang="en-US" altLang="en-US" sz="3600" smtClean="0"/>
              <a:t>NJ Direct Deposit or Direct Debit Wkt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229600" cy="49530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altLang="en-US" dirty="0" smtClean="0"/>
              <a:t>If balance due, choose 1 of 2 options under Direct Debit section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dirty="0" smtClean="0"/>
              <a:t>Balance due withdrawn from bank account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 smtClean="0"/>
              <a:t>Must enter routing #, bank account #, &amp; type of account in 2 places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 smtClean="0"/>
              <a:t>Must enter date to have balance due withdrawn (may be any date up to date return is due)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dirty="0" smtClean="0"/>
              <a:t>Mail balance due to NJ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dirty="0" smtClean="0"/>
              <a:t>Must answer question about foreign bank account at bottom of screen </a:t>
            </a:r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5585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20755" t="9906" r="2830"/>
          <a:stretch>
            <a:fillRect/>
          </a:stretch>
        </p:blipFill>
        <p:spPr bwMode="auto">
          <a:xfrm>
            <a:off x="609600" y="1524000"/>
            <a:ext cx="7848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40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TW NJ Direct Deposit or Direct Debit Worksheet</a:t>
            </a:r>
          </a:p>
        </p:txBody>
      </p:sp>
      <p:sp>
        <p:nvSpPr>
          <p:cNvPr id="344069" name="Oval 5"/>
          <p:cNvSpPr>
            <a:spLocks noChangeArrowheads="1"/>
          </p:cNvSpPr>
          <p:nvPr/>
        </p:nvSpPr>
        <p:spPr bwMode="auto">
          <a:xfrm>
            <a:off x="762000" y="3200400"/>
            <a:ext cx="4572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3276600"/>
            <a:ext cx="5199063" cy="3698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If same as Federal, no need to enter bank info</a:t>
            </a:r>
          </a:p>
        </p:txBody>
      </p:sp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838200" y="3810000"/>
            <a:ext cx="304800" cy="152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05000" y="3733800"/>
            <a:ext cx="6507163" cy="3698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If different than Federal, must enter bank info twice below</a:t>
            </a:r>
          </a:p>
        </p:txBody>
      </p:sp>
      <p:sp>
        <p:nvSpPr>
          <p:cNvPr id="19" name="Oval 4"/>
          <p:cNvSpPr>
            <a:spLocks noChangeArrowheads="1"/>
          </p:cNvSpPr>
          <p:nvPr/>
        </p:nvSpPr>
        <p:spPr bwMode="auto">
          <a:xfrm>
            <a:off x="762000" y="4648200"/>
            <a:ext cx="3810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676400" y="4724400"/>
            <a:ext cx="7083425" cy="3698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If direct debit, enter bank info twice below &amp; date of withdrawal</a:t>
            </a:r>
          </a:p>
        </p:txBody>
      </p:sp>
      <p:pic>
        <p:nvPicPr>
          <p:cNvPr id="23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286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3" descr="NJ TaxWise" title="NJ TaxWis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0600"/>
            <a:ext cx="612648" cy="344615"/>
          </a:xfrm>
          <a:prstGeom prst="rect">
            <a:avLst/>
          </a:prstGeom>
        </p:spPr>
      </p:pic>
      <p:cxnSp>
        <p:nvCxnSpPr>
          <p:cNvPr id="22" name="Straight Arrow Connector 21"/>
          <p:cNvCxnSpPr>
            <a:stCxn id="10" idx="1"/>
          </p:cNvCxnSpPr>
          <p:nvPr/>
        </p:nvCxnSpPr>
        <p:spPr bwMode="auto">
          <a:xfrm flipH="1" flipV="1">
            <a:off x="1295400" y="3429000"/>
            <a:ext cx="914400" cy="3254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838200" y="3962401"/>
            <a:ext cx="3810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209800" y="4191000"/>
            <a:ext cx="2967479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If refund check is desired</a:t>
            </a:r>
            <a:endParaRPr lang="en-US" b="1" dirty="0"/>
          </a:p>
        </p:txBody>
      </p:sp>
      <p:cxnSp>
        <p:nvCxnSpPr>
          <p:cNvPr id="32" name="Straight Arrow Connector 31"/>
          <p:cNvCxnSpPr>
            <a:stCxn id="31" idx="1"/>
          </p:cNvCxnSpPr>
          <p:nvPr/>
        </p:nvCxnSpPr>
        <p:spPr bwMode="auto">
          <a:xfrm flipH="1" flipV="1">
            <a:off x="1143000" y="4343400"/>
            <a:ext cx="1066800" cy="3226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" name="Straight Arrow Connector 34"/>
          <p:cNvCxnSpPr>
            <a:stCxn id="15" idx="1"/>
          </p:cNvCxnSpPr>
          <p:nvPr/>
        </p:nvCxnSpPr>
        <p:spPr bwMode="auto">
          <a:xfrm flipH="1">
            <a:off x="1219200" y="3918744"/>
            <a:ext cx="685800" cy="4365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/>
          <p:cNvCxnSpPr>
            <a:stCxn id="47" idx="1"/>
          </p:cNvCxnSpPr>
          <p:nvPr/>
        </p:nvCxnSpPr>
        <p:spPr bwMode="auto">
          <a:xfrm flipH="1">
            <a:off x="1219200" y="6204466"/>
            <a:ext cx="762000" cy="12013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Arrow Connector 39"/>
          <p:cNvCxnSpPr>
            <a:stCxn id="20" idx="1"/>
          </p:cNvCxnSpPr>
          <p:nvPr/>
        </p:nvCxnSpPr>
        <p:spPr bwMode="auto">
          <a:xfrm flipH="1" flipV="1">
            <a:off x="1219200" y="4876800"/>
            <a:ext cx="457200" cy="3254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1981200" y="6019800"/>
            <a:ext cx="2877711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If check will be mailed in</a:t>
            </a:r>
            <a:endParaRPr lang="en-US" b="1" dirty="0"/>
          </a:p>
        </p:txBody>
      </p:sp>
      <p:sp>
        <p:nvSpPr>
          <p:cNvPr id="48" name="Oval 47"/>
          <p:cNvSpPr>
            <a:spLocks noChangeArrowheads="1"/>
          </p:cNvSpPr>
          <p:nvPr/>
        </p:nvSpPr>
        <p:spPr bwMode="auto">
          <a:xfrm>
            <a:off x="762000" y="6172200"/>
            <a:ext cx="381000" cy="304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7355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 autoUpdateAnimBg="0"/>
      <p:bldP spid="19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TW NJ Direct Deposit or Direct Debit Worksheet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4000"/>
            <a:ext cx="8001000" cy="382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457200" y="5410200"/>
            <a:ext cx="8077200" cy="120015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For any direct deposit or direct debit, must answer question about foreign bank account (even if same as Federal)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438400" y="2590800"/>
            <a:ext cx="2505075" cy="36988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solidFill>
                  <a:srgbClr val="000000"/>
                </a:solidFill>
                <a:latin typeface="Arial" charset="0"/>
                <a:cs typeface="Arial" charset="0"/>
              </a:rPr>
              <a:t>Enter bank info twice</a:t>
            </a:r>
          </a:p>
        </p:txBody>
      </p:sp>
      <p:sp>
        <p:nvSpPr>
          <p:cNvPr id="12" name="Oval 4"/>
          <p:cNvSpPr>
            <a:spLocks noChangeArrowheads="1"/>
          </p:cNvSpPr>
          <p:nvPr/>
        </p:nvSpPr>
        <p:spPr bwMode="auto">
          <a:xfrm>
            <a:off x="6172200" y="2057400"/>
            <a:ext cx="2057400" cy="10668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" name="Oval 4"/>
          <p:cNvSpPr>
            <a:spLocks noChangeArrowheads="1"/>
          </p:cNvSpPr>
          <p:nvPr/>
        </p:nvSpPr>
        <p:spPr bwMode="auto">
          <a:xfrm>
            <a:off x="1143000" y="4800600"/>
            <a:ext cx="61722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5" name="Oval 4"/>
          <p:cNvSpPr>
            <a:spLocks noChangeArrowheads="1"/>
          </p:cNvSpPr>
          <p:nvPr/>
        </p:nvSpPr>
        <p:spPr bwMode="auto">
          <a:xfrm>
            <a:off x="7162800" y="3124200"/>
            <a:ext cx="1524000" cy="533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9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286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 descr="NJ TaxWise" title="NJ TaxWis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0600"/>
            <a:ext cx="612648" cy="344615"/>
          </a:xfrm>
          <a:prstGeom prst="rect">
            <a:avLst/>
          </a:prstGeom>
        </p:spPr>
      </p:pic>
      <p:cxnSp>
        <p:nvCxnSpPr>
          <p:cNvPr id="21" name="Straight Arrow Connector 20"/>
          <p:cNvCxnSpPr>
            <a:stCxn id="11" idx="3"/>
            <a:endCxn id="12" idx="2"/>
          </p:cNvCxnSpPr>
          <p:nvPr/>
        </p:nvCxnSpPr>
        <p:spPr bwMode="auto">
          <a:xfrm flipV="1">
            <a:off x="4943475" y="2590800"/>
            <a:ext cx="1228725" cy="18494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2895600" y="2971800"/>
            <a:ext cx="228600" cy="18288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H="1" flipV="1">
            <a:off x="8001000" y="3733800"/>
            <a:ext cx="152400" cy="16764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5595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 autoUpdateAnimBg="0"/>
      <p:bldP spid="16" grpId="0" animBg="1" autoUpdateAnimBg="0"/>
      <p:bldP spid="25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4000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267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Direct Deposit Bank Account Info on Main Info screen</a:t>
            </a: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6400800" y="4267200"/>
            <a:ext cx="1676400" cy="1752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0787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8077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472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Direct Deposit Bank Account Info on 1040 Page 2 Line 76</a:t>
            </a: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3581400" y="3886200"/>
            <a:ext cx="2971800" cy="1600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7684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Refunds Used To Buy Series I Bonds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Do not need an account to purchase bonds;  instructions are on Form 8888 in TaxWise</a:t>
            </a:r>
          </a:p>
          <a:p>
            <a:r>
              <a:rPr lang="en-US" smtClean="0"/>
              <a:t>Can buy for co-owners, e.g. - grandchildren</a:t>
            </a:r>
          </a:p>
          <a:p>
            <a:r>
              <a:rPr lang="en-US" smtClean="0"/>
              <a:t>Can buy up to three in a range of amounts</a:t>
            </a:r>
          </a:p>
          <a:p>
            <a:r>
              <a:rPr lang="en-US" smtClean="0"/>
              <a:t>Flat rate interest + semiannual inflation</a:t>
            </a:r>
          </a:p>
          <a:p>
            <a:r>
              <a:rPr lang="en-US" smtClean="0"/>
              <a:t>Can redeem after 12 months (forfeit 3 months’ interest if redeemed &lt; 5 years)</a:t>
            </a:r>
          </a:p>
          <a:p>
            <a:r>
              <a:rPr lang="en-US" smtClean="0"/>
              <a:t>Taxpayer will receive the bonds (via mail or electronically) &amp; a check for balance of refund</a:t>
            </a: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073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Refunds Applied to Next Year’s Taxes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 choose to apply all or part of current year’s refund to next year’s taxes</a:t>
            </a:r>
          </a:p>
          <a:p>
            <a:r>
              <a:rPr lang="en-US" dirty="0" smtClean="0"/>
              <a:t>Can apply chosen refund amount just to first estimated tax payment or to all four payments</a:t>
            </a:r>
          </a:p>
          <a:p>
            <a:r>
              <a:rPr lang="en-US" dirty="0" smtClean="0"/>
              <a:t>Use 1040-ES form to enter taxpayer choices.  TW will populate amount to be applied to next year on 1040 Line 77 and re-calculate refund taxpayer will receive this year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729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76400"/>
            <a:ext cx="8077200" cy="4267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881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Refund Applied to Next Year’s Taxes – 1040-ES Page 1</a:t>
            </a:r>
            <a:endParaRPr lang="en-US" altLang="en-US" dirty="0" smtClean="0"/>
          </a:p>
        </p:txBody>
      </p:sp>
      <p:pic>
        <p:nvPicPr>
          <p:cNvPr id="17" name="Picture 16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85800" y="1676400"/>
            <a:ext cx="5647700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 smtClean="0"/>
              <a:t>Amount of estimated taxes specified for next year</a:t>
            </a:r>
            <a:endParaRPr lang="en-US" b="1" dirty="0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7010400" y="1613695"/>
            <a:ext cx="609600" cy="51990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Arrow Connector 20"/>
          <p:cNvCxnSpPr>
            <a:stCxn id="19" idx="3"/>
            <a:endCxn id="20" idx="2"/>
          </p:cNvCxnSpPr>
          <p:nvPr/>
        </p:nvCxnSpPr>
        <p:spPr bwMode="auto">
          <a:xfrm>
            <a:off x="6333500" y="1861066"/>
            <a:ext cx="676900" cy="12582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609600" y="2590800"/>
            <a:ext cx="4343400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Choice of how  to apply refund</a:t>
            </a:r>
          </a:p>
          <a:p>
            <a:r>
              <a:rPr lang="en-US" b="1" dirty="0" smtClean="0"/>
              <a:t> to next year’s taxes</a:t>
            </a:r>
            <a:endParaRPr lang="en-US" b="1" dirty="0"/>
          </a:p>
        </p:txBody>
      </p:sp>
      <p:sp>
        <p:nvSpPr>
          <p:cNvPr id="26" name="Oval 25"/>
          <p:cNvSpPr>
            <a:spLocks noChangeArrowheads="1"/>
          </p:cNvSpPr>
          <p:nvPr/>
        </p:nvSpPr>
        <p:spPr bwMode="auto">
          <a:xfrm>
            <a:off x="3124200" y="5181600"/>
            <a:ext cx="52578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Straight Arrow Connector 26"/>
          <p:cNvCxnSpPr>
            <a:stCxn id="30" idx="0"/>
          </p:cNvCxnSpPr>
          <p:nvPr/>
        </p:nvCxnSpPr>
        <p:spPr bwMode="auto">
          <a:xfrm flipV="1">
            <a:off x="4377678" y="5549106"/>
            <a:ext cx="1375422" cy="47069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533400" y="6019800"/>
            <a:ext cx="7688555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Amounts of refund that will be applied to each estimated tax payment for next year</a:t>
            </a:r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6400800" y="3505200"/>
            <a:ext cx="2514600" cy="92333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Amount of refund applied to next year’s taxes</a:t>
            </a:r>
            <a:endParaRPr lang="en-US" b="1" dirty="0"/>
          </a:p>
        </p:txBody>
      </p:sp>
      <p:sp>
        <p:nvSpPr>
          <p:cNvPr id="36" name="Oval 35"/>
          <p:cNvSpPr>
            <a:spLocks noChangeArrowheads="1"/>
          </p:cNvSpPr>
          <p:nvPr/>
        </p:nvSpPr>
        <p:spPr bwMode="auto">
          <a:xfrm>
            <a:off x="5638800" y="3733800"/>
            <a:ext cx="609600" cy="51990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Arrow Connector 36"/>
          <p:cNvCxnSpPr>
            <a:endCxn id="36" idx="0"/>
          </p:cNvCxnSpPr>
          <p:nvPr/>
        </p:nvCxnSpPr>
        <p:spPr bwMode="auto">
          <a:xfrm flipH="1">
            <a:off x="5943600" y="3657600"/>
            <a:ext cx="457200" cy="762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4" name="Oval 23"/>
          <p:cNvSpPr>
            <a:spLocks noChangeArrowheads="1"/>
          </p:cNvSpPr>
          <p:nvPr/>
        </p:nvSpPr>
        <p:spPr bwMode="auto">
          <a:xfrm>
            <a:off x="5029200" y="2514600"/>
            <a:ext cx="3505200" cy="990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4602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8077200" cy="38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881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/>
              <a:t>Refund Applied to Next Year’s Taxes – 1040 Page 2 Line 77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95600" y="2667000"/>
            <a:ext cx="4267200" cy="64611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  <a:cs typeface="Arial" charset="0"/>
              </a:rPr>
              <a:t>TW reduces refund  by amount applied to next year’s taxes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6858000" y="4876800"/>
            <a:ext cx="838200" cy="5334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28800" y="5638800"/>
            <a:ext cx="4198585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latin typeface="Arial" charset="0"/>
                <a:cs typeface="Arial" charset="0"/>
              </a:rPr>
              <a:t>Amount to apply to next year’s </a:t>
            </a:r>
            <a:r>
              <a:rPr lang="en-US" b="1" dirty="0" smtClean="0">
                <a:latin typeface="Arial" charset="0"/>
                <a:cs typeface="Arial" charset="0"/>
              </a:rPr>
              <a:t>tax</a:t>
            </a:r>
            <a:r>
              <a:rPr lang="en-US" dirty="0" smtClean="0">
                <a:latin typeface="Arial" charset="0"/>
                <a:cs typeface="Arial" charset="0"/>
              </a:rPr>
              <a:t>es</a:t>
            </a:r>
          </a:p>
          <a:p>
            <a:pPr eaLnBrk="1" hangingPunct="1">
              <a:defRPr/>
            </a:pPr>
            <a:r>
              <a:rPr lang="en-US" b="1" dirty="0" smtClean="0">
                <a:latin typeface="Arial" charset="0"/>
                <a:cs typeface="Arial" charset="0"/>
              </a:rPr>
              <a:t>from Form 1040-ES </a:t>
            </a:r>
            <a:endParaRPr lang="en-US" b="1" dirty="0">
              <a:latin typeface="Arial" charset="0"/>
              <a:cs typeface="Arial" charset="0"/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8229600" y="2971800"/>
            <a:ext cx="533400" cy="6096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Picture 16" descr="NJ TaxWise" title="NJ TaxWis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7005"/>
            <a:ext cx="612648" cy="344615"/>
          </a:xfrm>
          <a:prstGeom prst="rect">
            <a:avLst/>
          </a:prstGeom>
        </p:spPr>
      </p:pic>
      <p:cxnSp>
        <p:nvCxnSpPr>
          <p:cNvPr id="18" name="Straight Arrow Connector 17"/>
          <p:cNvCxnSpPr>
            <a:stCxn id="7" idx="3"/>
            <a:endCxn id="12" idx="2"/>
          </p:cNvCxnSpPr>
          <p:nvPr/>
        </p:nvCxnSpPr>
        <p:spPr bwMode="auto">
          <a:xfrm>
            <a:off x="7162800" y="2990057"/>
            <a:ext cx="1066800" cy="286543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/>
          <p:cNvCxnSpPr>
            <a:endCxn id="8" idx="2"/>
          </p:cNvCxnSpPr>
          <p:nvPr/>
        </p:nvCxnSpPr>
        <p:spPr bwMode="auto">
          <a:xfrm flipV="1">
            <a:off x="5791200" y="5143500"/>
            <a:ext cx="1066800" cy="49530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2365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86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mtClean="0"/>
              <a:t>Refund Offsets (Garnishments) - </a:t>
            </a:r>
            <a:br>
              <a:rPr lang="en-US" altLang="en-US" smtClean="0"/>
            </a:br>
            <a:r>
              <a:rPr lang="en-US" altLang="en-US" smtClean="0"/>
              <a:t>Items That Reduce Refunds</a:t>
            </a:r>
          </a:p>
        </p:txBody>
      </p:sp>
      <p:sp>
        <p:nvSpPr>
          <p:cNvPr id="10608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 smtClean="0"/>
              <a:t>Garnishment is when Federal or State agency </a:t>
            </a:r>
            <a:r>
              <a:rPr lang="en-US" dirty="0" smtClean="0"/>
              <a:t>takes TP’s refund </a:t>
            </a:r>
            <a:r>
              <a:rPr lang="en-US" dirty="0"/>
              <a:t>as payment toward a debt. 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Unpaid Federal taxes</a:t>
            </a:r>
          </a:p>
          <a:p>
            <a:pPr lvl="1"/>
            <a:r>
              <a:rPr lang="en-US" altLang="en-US" dirty="0"/>
              <a:t>Unpaid state </a:t>
            </a:r>
            <a:r>
              <a:rPr lang="en-US" altLang="en-US" dirty="0" smtClean="0"/>
              <a:t>taxes</a:t>
            </a:r>
          </a:p>
          <a:p>
            <a:pPr lvl="1"/>
            <a:r>
              <a:rPr lang="en-US" altLang="en-US" dirty="0" smtClean="0"/>
              <a:t>Earned Income Credit review</a:t>
            </a:r>
          </a:p>
          <a:p>
            <a:pPr lvl="1"/>
            <a:r>
              <a:rPr lang="en-US" altLang="en-US" dirty="0" smtClean="0"/>
              <a:t>Owed child support</a:t>
            </a:r>
          </a:p>
          <a:p>
            <a:pPr lvl="1"/>
            <a:r>
              <a:rPr lang="en-US" altLang="en-US" dirty="0" smtClean="0"/>
              <a:t>Unpaid student loans</a:t>
            </a:r>
          </a:p>
          <a:p>
            <a:pPr lvl="1"/>
            <a:r>
              <a:rPr lang="en-US" altLang="en-US" dirty="0" smtClean="0"/>
              <a:t>Other non-tax debts</a:t>
            </a:r>
          </a:p>
          <a:p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11-09-2015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NJ TAX TY2014 v1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087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2234</Words>
  <Application>Microsoft Office PowerPoint</Application>
  <PresentationFormat>On-screen Show (4:3)</PresentationFormat>
  <Paragraphs>299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ＭＳ Ｐゴシック</vt:lpstr>
      <vt:lpstr>Verdana</vt:lpstr>
      <vt:lpstr>Wingdings</vt:lpstr>
      <vt:lpstr>NJ Template 06</vt:lpstr>
      <vt:lpstr>Refund / Amount Owed</vt:lpstr>
      <vt:lpstr>Federal Refund Options</vt:lpstr>
      <vt:lpstr>Direct Deposit Bank Account Info on Main Info screen</vt:lpstr>
      <vt:lpstr>Direct Deposit Bank Account Info on 1040 Page 2 Line 76</vt:lpstr>
      <vt:lpstr>Refunds Used To Buy Series I Bonds</vt:lpstr>
      <vt:lpstr>Refunds Applied to Next Year’s Taxes</vt:lpstr>
      <vt:lpstr>Refund Applied to Next Year’s Taxes – 1040-ES Page 1</vt:lpstr>
      <vt:lpstr>Refund Applied to Next Year’s Taxes – 1040 Page 2 Line 77</vt:lpstr>
      <vt:lpstr>Refund Offsets (Garnishments) -  Items That Reduce Refunds</vt:lpstr>
      <vt:lpstr>Amount Owed:   Payment Options</vt:lpstr>
      <vt:lpstr>Tax Penalty for  Underpayment of Taxes</vt:lpstr>
      <vt:lpstr>Conditions When Estimated Tax Payments are Required for Next Year</vt:lpstr>
      <vt:lpstr>Form 1040-ES for  Federal Estimated Taxes</vt:lpstr>
      <vt:lpstr>TW Form 1040-ES  Federal Estimated Taxes</vt:lpstr>
      <vt:lpstr>TW Form 1040-ES Estimated Taxes Voucher</vt:lpstr>
      <vt:lpstr>TW Form NJ 1040-ES Estimated Taxes</vt:lpstr>
      <vt:lpstr>TW Form NJ 1040- ES Estimated Taxes Vouchers</vt:lpstr>
      <vt:lpstr>Form W-4 &amp; W-4P - Employee Withholding Allowance</vt:lpstr>
      <vt:lpstr>What If Taxpayer Cannot Pay?</vt:lpstr>
      <vt:lpstr>NJ Refund Due NJ Direct Deposit or Direct Debit Wkt</vt:lpstr>
      <vt:lpstr>NJ Refund Due  NJ Direct Deposit or Direct Debit Wkt</vt:lpstr>
      <vt:lpstr>NJ Balance Due NJ Direct Deposit or Direct Debit Wkt</vt:lpstr>
      <vt:lpstr>TW NJ Direct Deposit or Direct Debit Worksheet</vt:lpstr>
      <vt:lpstr>TW NJ Direct Deposit or Direct Debit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3</cp:revision>
  <cp:lastPrinted>2012-10-15T20:27:10Z</cp:lastPrinted>
  <dcterms:created xsi:type="dcterms:W3CDTF">2014-10-17T16:41:52Z</dcterms:created>
  <dcterms:modified xsi:type="dcterms:W3CDTF">2015-11-10T02:46:52Z</dcterms:modified>
</cp:coreProperties>
</file>